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5" Type="http://schemas.microsoft.com/office/2020/02/relationships/classificationlabels" Target="docMetadata/LabelInfo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1" r:id="rId4"/>
  </p:sldMasterIdLst>
  <p:notesMasterIdLst>
    <p:notesMasterId r:id="rId57"/>
  </p:notesMasterIdLst>
  <p:handoutMasterIdLst>
    <p:handoutMasterId r:id="rId58"/>
  </p:handoutMasterIdLst>
  <p:sldIdLst>
    <p:sldId id="2006" r:id="rId5"/>
    <p:sldId id="2007" r:id="rId6"/>
    <p:sldId id="2008" r:id="rId7"/>
    <p:sldId id="2009" r:id="rId8"/>
    <p:sldId id="2010" r:id="rId9"/>
    <p:sldId id="1908" r:id="rId10"/>
    <p:sldId id="1909" r:id="rId11"/>
    <p:sldId id="1910" r:id="rId12"/>
    <p:sldId id="1911" r:id="rId13"/>
    <p:sldId id="1912" r:id="rId14"/>
    <p:sldId id="1913" r:id="rId15"/>
    <p:sldId id="1915" r:id="rId16"/>
    <p:sldId id="1914" r:id="rId17"/>
    <p:sldId id="1916" r:id="rId18"/>
    <p:sldId id="1917" r:id="rId19"/>
    <p:sldId id="2011" r:id="rId20"/>
    <p:sldId id="1919" r:id="rId21"/>
    <p:sldId id="1920" r:id="rId22"/>
    <p:sldId id="1921" r:id="rId23"/>
    <p:sldId id="1922" r:id="rId24"/>
    <p:sldId id="2013" r:id="rId25"/>
    <p:sldId id="1923" r:id="rId26"/>
    <p:sldId id="2014" r:id="rId27"/>
    <p:sldId id="1924" r:id="rId28"/>
    <p:sldId id="1925" r:id="rId29"/>
    <p:sldId id="2015" r:id="rId30"/>
    <p:sldId id="1926" r:id="rId31"/>
    <p:sldId id="1927" r:id="rId32"/>
    <p:sldId id="1928" r:id="rId33"/>
    <p:sldId id="1929" r:id="rId34"/>
    <p:sldId id="1930" r:id="rId35"/>
    <p:sldId id="1931" r:id="rId36"/>
    <p:sldId id="1932" r:id="rId37"/>
    <p:sldId id="2012" r:id="rId38"/>
    <p:sldId id="1933" r:id="rId39"/>
    <p:sldId id="1934" r:id="rId40"/>
    <p:sldId id="1935" r:id="rId41"/>
    <p:sldId id="1936" r:id="rId42"/>
    <p:sldId id="1937" r:id="rId43"/>
    <p:sldId id="1938" r:id="rId44"/>
    <p:sldId id="1939" r:id="rId45"/>
    <p:sldId id="1940" r:id="rId46"/>
    <p:sldId id="1941" r:id="rId47"/>
    <p:sldId id="1942" r:id="rId48"/>
    <p:sldId id="1943" r:id="rId49"/>
    <p:sldId id="1944" r:id="rId50"/>
    <p:sldId id="1945" r:id="rId51"/>
    <p:sldId id="1946" r:id="rId52"/>
    <p:sldId id="1947" r:id="rId53"/>
    <p:sldId id="1948" r:id="rId54"/>
    <p:sldId id="1949" r:id="rId55"/>
    <p:sldId id="1918" r:id="rId56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80" userDrawn="1">
          <p15:clr>
            <a:srgbClr val="A4A3A4"/>
          </p15:clr>
        </p15:guide>
        <p15:guide id="3" pos="7200" userDrawn="1">
          <p15:clr>
            <a:srgbClr val="A4A3A4"/>
          </p15:clr>
        </p15:guide>
        <p15:guide id="4" pos="4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625"/>
    <a:srgbClr val="007788"/>
    <a:srgbClr val="297C2A"/>
    <a:srgbClr val="FE4387"/>
    <a:srgbClr val="F69000"/>
    <a:srgbClr val="01C2D1"/>
    <a:srgbClr val="D6D734"/>
    <a:srgbClr val="005C68"/>
    <a:srgbClr val="3B2E58"/>
    <a:srgbClr val="6B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545" autoAdjust="0"/>
  </p:normalViewPr>
  <p:slideViewPr>
    <p:cSldViewPr snapToGrid="0">
      <p:cViewPr varScale="1">
        <p:scale>
          <a:sx n="65" d="100"/>
          <a:sy n="65" d="100"/>
        </p:scale>
        <p:origin x="-942" y="-114"/>
      </p:cViewPr>
      <p:guideLst>
        <p:guide orient="horz" pos="2160"/>
        <p:guide pos="480"/>
        <p:guide pos="7200"/>
        <p:guide pos="43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 /><Relationship Id="rId18" Type="http://schemas.openxmlformats.org/officeDocument/2006/relationships/slide" Target="slides/slide14.xml" /><Relationship Id="rId26" Type="http://schemas.openxmlformats.org/officeDocument/2006/relationships/slide" Target="slides/slide22.xml" /><Relationship Id="rId39" Type="http://schemas.openxmlformats.org/officeDocument/2006/relationships/slide" Target="slides/slide35.xml" /><Relationship Id="rId21" Type="http://schemas.openxmlformats.org/officeDocument/2006/relationships/slide" Target="slides/slide17.xml" /><Relationship Id="rId34" Type="http://schemas.openxmlformats.org/officeDocument/2006/relationships/slide" Target="slides/slide30.xml" /><Relationship Id="rId42" Type="http://schemas.openxmlformats.org/officeDocument/2006/relationships/slide" Target="slides/slide38.xml" /><Relationship Id="rId47" Type="http://schemas.openxmlformats.org/officeDocument/2006/relationships/slide" Target="slides/slide43.xml" /><Relationship Id="rId50" Type="http://schemas.openxmlformats.org/officeDocument/2006/relationships/slide" Target="slides/slide46.xml" /><Relationship Id="rId55" Type="http://schemas.openxmlformats.org/officeDocument/2006/relationships/slide" Target="slides/slide51.xml" /><Relationship Id="rId7" Type="http://schemas.openxmlformats.org/officeDocument/2006/relationships/slide" Target="slides/slide3.xml" /><Relationship Id="rId2" Type="http://schemas.openxmlformats.org/officeDocument/2006/relationships/customXml" Target="../customXml/item2.xml" /><Relationship Id="rId16" Type="http://schemas.openxmlformats.org/officeDocument/2006/relationships/slide" Target="slides/slide12.xml" /><Relationship Id="rId20" Type="http://schemas.openxmlformats.org/officeDocument/2006/relationships/slide" Target="slides/slide16.xml" /><Relationship Id="rId29" Type="http://schemas.openxmlformats.org/officeDocument/2006/relationships/slide" Target="slides/slide25.xml" /><Relationship Id="rId41" Type="http://schemas.openxmlformats.org/officeDocument/2006/relationships/slide" Target="slides/slide37.xml" /><Relationship Id="rId54" Type="http://schemas.openxmlformats.org/officeDocument/2006/relationships/slide" Target="slides/slide50.xml" /><Relationship Id="rId62" Type="http://schemas.openxmlformats.org/officeDocument/2006/relationships/tableStyles" Target="tableStyles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24" Type="http://schemas.openxmlformats.org/officeDocument/2006/relationships/slide" Target="slides/slide20.xml" /><Relationship Id="rId32" Type="http://schemas.openxmlformats.org/officeDocument/2006/relationships/slide" Target="slides/slide28.xml" /><Relationship Id="rId37" Type="http://schemas.openxmlformats.org/officeDocument/2006/relationships/slide" Target="slides/slide33.xml" /><Relationship Id="rId40" Type="http://schemas.openxmlformats.org/officeDocument/2006/relationships/slide" Target="slides/slide36.xml" /><Relationship Id="rId45" Type="http://schemas.openxmlformats.org/officeDocument/2006/relationships/slide" Target="slides/slide41.xml" /><Relationship Id="rId53" Type="http://schemas.openxmlformats.org/officeDocument/2006/relationships/slide" Target="slides/slide49.xml" /><Relationship Id="rId58" Type="http://schemas.openxmlformats.org/officeDocument/2006/relationships/handoutMaster" Target="handoutMasters/handoutMaster1.xml" /><Relationship Id="rId5" Type="http://schemas.openxmlformats.org/officeDocument/2006/relationships/slide" Target="slides/slide1.xml" /><Relationship Id="rId15" Type="http://schemas.openxmlformats.org/officeDocument/2006/relationships/slide" Target="slides/slide11.xml" /><Relationship Id="rId23" Type="http://schemas.openxmlformats.org/officeDocument/2006/relationships/slide" Target="slides/slide19.xml" /><Relationship Id="rId28" Type="http://schemas.openxmlformats.org/officeDocument/2006/relationships/slide" Target="slides/slide24.xml" /><Relationship Id="rId36" Type="http://schemas.openxmlformats.org/officeDocument/2006/relationships/slide" Target="slides/slide32.xml" /><Relationship Id="rId49" Type="http://schemas.openxmlformats.org/officeDocument/2006/relationships/slide" Target="slides/slide45.xml" /><Relationship Id="rId57" Type="http://schemas.openxmlformats.org/officeDocument/2006/relationships/notesMaster" Target="notesMasters/notesMaster1.xml" /><Relationship Id="rId61" Type="http://schemas.openxmlformats.org/officeDocument/2006/relationships/theme" Target="theme/theme1.xml" /><Relationship Id="rId10" Type="http://schemas.openxmlformats.org/officeDocument/2006/relationships/slide" Target="slides/slide6.xml" /><Relationship Id="rId19" Type="http://schemas.openxmlformats.org/officeDocument/2006/relationships/slide" Target="slides/slide15.xml" /><Relationship Id="rId31" Type="http://schemas.openxmlformats.org/officeDocument/2006/relationships/slide" Target="slides/slide27.xml" /><Relationship Id="rId44" Type="http://schemas.openxmlformats.org/officeDocument/2006/relationships/slide" Target="slides/slide40.xml" /><Relationship Id="rId52" Type="http://schemas.openxmlformats.org/officeDocument/2006/relationships/slide" Target="slides/slide48.xml" /><Relationship Id="rId60" Type="http://schemas.openxmlformats.org/officeDocument/2006/relationships/viewProps" Target="viewProps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slide" Target="slides/slide10.xml" /><Relationship Id="rId22" Type="http://schemas.openxmlformats.org/officeDocument/2006/relationships/slide" Target="slides/slide18.xml" /><Relationship Id="rId27" Type="http://schemas.openxmlformats.org/officeDocument/2006/relationships/slide" Target="slides/slide23.xml" /><Relationship Id="rId30" Type="http://schemas.openxmlformats.org/officeDocument/2006/relationships/slide" Target="slides/slide26.xml" /><Relationship Id="rId35" Type="http://schemas.openxmlformats.org/officeDocument/2006/relationships/slide" Target="slides/slide31.xml" /><Relationship Id="rId43" Type="http://schemas.openxmlformats.org/officeDocument/2006/relationships/slide" Target="slides/slide39.xml" /><Relationship Id="rId48" Type="http://schemas.openxmlformats.org/officeDocument/2006/relationships/slide" Target="slides/slide44.xml" /><Relationship Id="rId56" Type="http://schemas.openxmlformats.org/officeDocument/2006/relationships/slide" Target="slides/slide52.xml" /><Relationship Id="rId8" Type="http://schemas.openxmlformats.org/officeDocument/2006/relationships/slide" Target="slides/slide4.xml" /><Relationship Id="rId51" Type="http://schemas.openxmlformats.org/officeDocument/2006/relationships/slide" Target="slides/slide47.xml" /><Relationship Id="rId3" Type="http://schemas.openxmlformats.org/officeDocument/2006/relationships/customXml" Target="../customXml/item3.xml" /><Relationship Id="rId12" Type="http://schemas.openxmlformats.org/officeDocument/2006/relationships/slide" Target="slides/slide8.xml" /><Relationship Id="rId17" Type="http://schemas.openxmlformats.org/officeDocument/2006/relationships/slide" Target="slides/slide13.xml" /><Relationship Id="rId25" Type="http://schemas.openxmlformats.org/officeDocument/2006/relationships/slide" Target="slides/slide21.xml" /><Relationship Id="rId33" Type="http://schemas.openxmlformats.org/officeDocument/2006/relationships/slide" Target="slides/slide29.xml" /><Relationship Id="rId38" Type="http://schemas.openxmlformats.org/officeDocument/2006/relationships/slide" Target="slides/slide34.xml" /><Relationship Id="rId46" Type="http://schemas.openxmlformats.org/officeDocument/2006/relationships/slide" Target="slides/slide42.xml" /><Relationship Id="rId59" Type="http://schemas.openxmlformats.org/officeDocument/2006/relationships/presProps" Target="presProps.xml" 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 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 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Students</c:v>
                </c:pt>
              </c:strCache>
            </c:strRef>
          </c:tx>
          <c:invertIfNegative val="0"/>
          <c:cat>
            <c:strRef>
              <c:f>Sheet1!$A$2:$A$6</c:f>
              <c:strCache>
                <c:ptCount val="5"/>
                <c:pt idx="0">
                  <c:v>HS First Year</c:v>
                </c:pt>
                <c:pt idx="1">
                  <c:v>HS Second Year</c:v>
                </c:pt>
                <c:pt idx="2">
                  <c:v>TDC 1st Year</c:v>
                </c:pt>
                <c:pt idx="3">
                  <c:v>TDC 2nd Year</c:v>
                </c:pt>
                <c:pt idx="4">
                  <c:v>TDC Third Year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700</c:v>
                </c:pt>
                <c:pt idx="1">
                  <c:v>560</c:v>
                </c:pt>
                <c:pt idx="2">
                  <c:v>500</c:v>
                </c:pt>
                <c:pt idx="3">
                  <c:v>440</c:v>
                </c:pt>
                <c:pt idx="4">
                  <c:v>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D6-D24F-9F75-1E1FC02B41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9724032"/>
        <c:axId val="221053312"/>
      </c:barChart>
      <c:catAx>
        <c:axId val="2197240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21053312"/>
        <c:crosses val="autoZero"/>
        <c:auto val="1"/>
        <c:lblAlgn val="ctr"/>
        <c:lblOffset val="100"/>
        <c:noMultiLvlLbl val="0"/>
      </c:catAx>
      <c:valAx>
        <c:axId val="22105331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9724032"/>
        <c:crosses val="autoZero"/>
        <c:crossBetween val="between"/>
      </c:valAx>
    </c:plotArea>
    <c:legend>
      <c:legendPos val="t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Profit</c:v>
                </c:pt>
              </c:strCache>
            </c:strRef>
          </c:tx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1989</c:v>
                </c:pt>
                <c:pt idx="1">
                  <c:v>1990</c:v>
                </c:pt>
                <c:pt idx="2">
                  <c:v>1991</c:v>
                </c:pt>
                <c:pt idx="3">
                  <c:v>1992</c:v>
                </c:pt>
                <c:pt idx="4">
                  <c:v>1993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3000</c:v>
                </c:pt>
                <c:pt idx="1">
                  <c:v>4000</c:v>
                </c:pt>
                <c:pt idx="2">
                  <c:v>2500</c:v>
                </c:pt>
                <c:pt idx="3">
                  <c:v>-2000</c:v>
                </c:pt>
                <c:pt idx="4">
                  <c:v>6000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64-F340-8543-6B5D88CD18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8311296"/>
        <c:axId val="128313216"/>
      </c:barChart>
      <c:catAx>
        <c:axId val="1283112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28313216"/>
        <c:crosses val="autoZero"/>
        <c:auto val="1"/>
        <c:lblAlgn val="ctr"/>
        <c:lblOffset val="100"/>
        <c:noMultiLvlLbl val="0"/>
      </c:catAx>
      <c:valAx>
        <c:axId val="12831321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28311296"/>
        <c:crosses val="autoZero"/>
        <c:crossBetween val="between"/>
      </c:valAx>
    </c:plotArea>
    <c:legend>
      <c:legendPos val="t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Income</c:v>
                </c:pt>
              </c:strCache>
            </c:strRef>
          </c:tx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1991</c:v>
                </c:pt>
                <c:pt idx="1">
                  <c:v>1992</c:v>
                </c:pt>
                <c:pt idx="2">
                  <c:v>1993</c:v>
                </c:pt>
                <c:pt idx="3">
                  <c:v>1994</c:v>
                </c:pt>
                <c:pt idx="4">
                  <c:v>1995</c:v>
                </c:pt>
                <c:pt idx="5">
                  <c:v>1996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22</c:v>
                </c:pt>
                <c:pt idx="1">
                  <c:v>27.3</c:v>
                </c:pt>
                <c:pt idx="2">
                  <c:v>28.2</c:v>
                </c:pt>
                <c:pt idx="3">
                  <c:v>30.3</c:v>
                </c:pt>
                <c:pt idx="4">
                  <c:v>32.700000000000003</c:v>
                </c:pt>
                <c:pt idx="5">
                  <c:v>33.299999999999997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0E-BD4A-A9B3-4E87DBD53B9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Expenditure</c:v>
                </c:pt>
              </c:strCache>
            </c:strRef>
          </c:tx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1991</c:v>
                </c:pt>
                <c:pt idx="1">
                  <c:v>1992</c:v>
                </c:pt>
                <c:pt idx="2">
                  <c:v>1993</c:v>
                </c:pt>
                <c:pt idx="3">
                  <c:v>1994</c:v>
                </c:pt>
                <c:pt idx="4">
                  <c:v>1995</c:v>
                </c:pt>
                <c:pt idx="5">
                  <c:v>1996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19.5</c:v>
                </c:pt>
                <c:pt idx="1">
                  <c:v>21.7</c:v>
                </c:pt>
                <c:pt idx="2">
                  <c:v>30</c:v>
                </c:pt>
                <c:pt idx="3">
                  <c:v>25.6</c:v>
                </c:pt>
                <c:pt idx="4">
                  <c:v>26.1</c:v>
                </c:pt>
                <c:pt idx="5">
                  <c:v>34.200000000000003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F0E-BD4A-A9B3-4E87DBD53B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6994304"/>
        <c:axId val="127289984"/>
      </c:barChart>
      <c:catAx>
        <c:axId val="1269943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27289984"/>
        <c:crosses val="autoZero"/>
        <c:auto val="1"/>
        <c:lblAlgn val="ctr"/>
        <c:lblOffset val="100"/>
        <c:noMultiLvlLbl val="0"/>
      </c:catAx>
      <c:valAx>
        <c:axId val="12728998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26994304"/>
        <c:crosses val="autoZero"/>
        <c:crossBetween val="between"/>
      </c:valAx>
    </c:plotArea>
    <c:legend>
      <c:legendPos val="t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83C3B5-02B7-4780-96ED-33148494650E}" type="datetimeFigureOut">
              <a:rPr lang="en-IN" smtClean="0"/>
              <a:t>26-02-2023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D5E295-3EAA-43AB-894C-B8DB5231B4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678067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D9F622F8-1824-4338-8C3C-5529D3BDEF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618DDD53-BB38-4118-BC75-9CE27D49C55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6C03B6F7-B1AE-4118-ABA2-FFEC9B8F0E9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5" name="Rectangle 5">
            <a:extLst>
              <a:ext uri="{FF2B5EF4-FFF2-40B4-BE49-F238E27FC236}">
                <a16:creationId xmlns:a16="http://schemas.microsoft.com/office/drawing/2014/main" id="{646F5356-BDE8-43C1-9587-85323D02B19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26" name="Rectangle 6">
            <a:extLst>
              <a:ext uri="{FF2B5EF4-FFF2-40B4-BE49-F238E27FC236}">
                <a16:creationId xmlns:a16="http://schemas.microsoft.com/office/drawing/2014/main" id="{89912C35-11A9-4DA7-8476-F1823F658CA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7" name="Rectangle 7">
            <a:extLst>
              <a:ext uri="{FF2B5EF4-FFF2-40B4-BE49-F238E27FC236}">
                <a16:creationId xmlns:a16="http://schemas.microsoft.com/office/drawing/2014/main" id="{7180ED79-CEC3-4FB9-B511-8597B20A0C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DEB7EE2-04A2-4FB2-9625-C9C73AC4D32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0376427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6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666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45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782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.xml" 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09601"/>
            <a:ext cx="103632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953000"/>
            <a:ext cx="85344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0B2E9-E58F-4843-96F4-0D39326056C1}" type="datetime1">
              <a:rPr lang="en-US" smtClean="0"/>
              <a:t>2/26/2023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sv-SE"/>
              <a:t>Dr. A. B. Patankar (Athawale)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8DD16-5F94-426A-82FA-6391AC865ADA}" type="datetime1">
              <a:rPr lang="en-US" smtClean="0"/>
              <a:t>2/26/2023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Dr. A. B. Patankar (Athawale)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4C46-6FF9-46B4-B7F4-78357EBEDFCE}" type="datetime1">
              <a:rPr lang="en-US" smtClean="0"/>
              <a:t>2/26/2023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Dr. A. B. Patankar (Athawale)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5" descr="Green, red, cream retro pattern">
            <a:extLst>
              <a:ext uri="{FF2B5EF4-FFF2-40B4-BE49-F238E27FC236}">
                <a16:creationId xmlns:a16="http://schemas.microsoft.com/office/drawing/2014/main" id="{39AF7B97-995A-47D8-A226-4ABFE68735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E7964CB-E75A-4A03-88D3-6A48EF650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428239"/>
            <a:ext cx="12192000" cy="1857205"/>
          </a:xfrm>
          <a:prstGeom prst="rect">
            <a:avLst/>
          </a:prstGeo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27987133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0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ight Patter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87E8F-5716-4A71-B64F-EC5A742B45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1"/>
            <a:ext cx="6477000" cy="1189038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6" name="Picture Placeholder 5" descr="Green, red, cream retro pattern">
            <a:extLst>
              <a:ext uri="{FF2B5EF4-FFF2-40B4-BE49-F238E27FC236}">
                <a16:creationId xmlns:a16="http://schemas.microsoft.com/office/drawing/2014/main" id="{82F22A80-7262-4162-819F-9015276765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9486" y="0"/>
            <a:ext cx="4332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6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>
          <p15:clr>
            <a:srgbClr val="5ACBF0"/>
          </p15:clr>
        </p15:guide>
        <p15:guide id="4" orient="horz" pos="2487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Phot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CCC0B9-F174-4BEA-B4A2-17F39F9743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2"/>
            <a:ext cx="5334000" cy="1189038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5334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 b="1">
                <a:solidFill>
                  <a:schemeClr val="tx1"/>
                </a:solidFill>
              </a:defRPr>
            </a:lvl1pPr>
            <a:lvl2pPr marL="228600" indent="-228600">
              <a:lnSpc>
                <a:spcPct val="100000"/>
              </a:lnSpc>
              <a:spcBef>
                <a:spcPts val="1000"/>
              </a:spcBef>
              <a:tabLst/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B1932CF-F265-4AEE-8704-F42C01AFB4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58000" y="715963"/>
            <a:ext cx="4572000" cy="4465637"/>
          </a:xfrm>
          <a:prstGeom prst="rect">
            <a:avLst/>
          </a:prstGeom>
          <a:solidFill>
            <a:schemeClr val="accent2"/>
          </a:solidFill>
        </p:spPr>
        <p:txBody>
          <a:bodyPr>
            <a:normAutofit/>
          </a:bodyPr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6" name="Picture Placeholder 6" descr="Green, red, cream retro pattern">
            <a:extLst>
              <a:ext uri="{FF2B5EF4-FFF2-40B4-BE49-F238E27FC236}">
                <a16:creationId xmlns:a16="http://schemas.microsoft.com/office/drawing/2014/main" id="{6FDDA82F-94AF-4CBF-BC42-3D4424F99D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" r="796"/>
          <a:stretch>
            <a:fillRect/>
          </a:stretch>
        </p:blipFill>
        <p:spPr>
          <a:xfrm>
            <a:off x="0" y="5972174"/>
            <a:ext cx="1219200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27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13624-9AD4-4B61-B3D1-7B2121350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4"/>
            <a:ext cx="10591800" cy="64633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E65ED86-A26C-479A-8393-0BFDCBCD4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507727"/>
            <a:ext cx="10668000" cy="1111648"/>
          </a:xfrm>
          <a:prstGeom prst="rect">
            <a:avLst/>
          </a:prstGeom>
          <a:noFill/>
        </p:spPr>
        <p:txBody>
          <a:bodyPr wrap="square" lIns="91440" tIns="0" rIns="9144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276AE57A-004D-45B8-95EB-CEA4D8CD0000}"/>
              </a:ext>
            </a:extLst>
          </p:cNvPr>
          <p:cNvSpPr>
            <a:spLocks noGrp="1"/>
          </p:cNvSpPr>
          <p:nvPr>
            <p:ph type="tbl" sz="quarter" idx="16" hasCustomPrompt="1"/>
          </p:nvPr>
        </p:nvSpPr>
        <p:spPr>
          <a:xfrm>
            <a:off x="762000" y="2608489"/>
            <a:ext cx="10668000" cy="2806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dirty="0"/>
              <a:t>Insert table here</a:t>
            </a:r>
          </a:p>
        </p:txBody>
      </p:sp>
      <p:pic>
        <p:nvPicPr>
          <p:cNvPr id="6" name="Picture Placeholder 6" descr="Green, red, cream retro pattern">
            <a:extLst>
              <a:ext uri="{FF2B5EF4-FFF2-40B4-BE49-F238E27FC236}">
                <a16:creationId xmlns:a16="http://schemas.microsoft.com/office/drawing/2014/main" id="{B43CF6D1-C215-4BC5-A94D-34A76C6686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72174"/>
            <a:ext cx="1219200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43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 Patter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668F4E-0433-49FD-9D92-3B60E9B0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9742" y="715961"/>
            <a:ext cx="6477000" cy="11890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 spc="-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9743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 indent="-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6" name="Picture Placeholder 6" descr="Green, red, cream retro pattern">
            <a:extLst>
              <a:ext uri="{FF2B5EF4-FFF2-40B4-BE49-F238E27FC236}">
                <a16:creationId xmlns:a16="http://schemas.microsoft.com/office/drawing/2014/main" id="{62CD66B6-E890-4F96-911F-4C1A63815B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332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61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08">
          <p15:clr>
            <a:srgbClr val="5ACBF0"/>
          </p15:clr>
        </p15:guide>
        <p15:guide id="3" orient="horz" pos="2240">
          <p15:clr>
            <a:srgbClr val="5ACBF0"/>
          </p15:clr>
        </p15:guide>
        <p15:guide id="4" orient="horz" pos="2487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Green, cream retro pattern">
            <a:extLst>
              <a:ext uri="{FF2B5EF4-FFF2-40B4-BE49-F238E27FC236}">
                <a16:creationId xmlns:a16="http://schemas.microsoft.com/office/drawing/2014/main" id="{349EEAC2-0280-42EF-838F-69C95B3E3A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324088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13624-9AD4-4B61-B3D1-7B2121350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4"/>
            <a:ext cx="10591800" cy="64633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E65ED86-A26C-479A-8393-0BFDCBCD4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507727"/>
            <a:ext cx="10668000" cy="822457"/>
          </a:xfrm>
          <a:prstGeom prst="rect">
            <a:avLst/>
          </a:prstGeom>
          <a:noFill/>
        </p:spPr>
        <p:txBody>
          <a:bodyPr wrap="square" lIns="91440" tIns="0" rIns="9144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4830F1EE-0A1B-434F-BF70-A0FE7F06E4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62000" y="2330184"/>
            <a:ext cx="10668000" cy="3352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content here</a:t>
            </a:r>
          </a:p>
        </p:txBody>
      </p:sp>
      <p:pic>
        <p:nvPicPr>
          <p:cNvPr id="6" name="Picture Placeholder 5" descr="Green, red, cream retro pattern">
            <a:extLst>
              <a:ext uri="{FF2B5EF4-FFF2-40B4-BE49-F238E27FC236}">
                <a16:creationId xmlns:a16="http://schemas.microsoft.com/office/drawing/2014/main" id="{2762B055-BD55-4A27-8FA1-A5004FDF1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72174"/>
            <a:ext cx="1219200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174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F45076F-4240-4B40-8CE4-637DD751A6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3"/>
            <a:ext cx="5334000" cy="118903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5334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 b="1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827A95C0-AE8D-46E1-9EF9-64504CBEF9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0" y="715963"/>
            <a:ext cx="4572000" cy="2362200"/>
          </a:xfrm>
          <a:prstGeom prst="rect">
            <a:avLst/>
          </a:prstGeom>
          <a:solidFill>
            <a:schemeClr val="accent2"/>
          </a:solidFill>
        </p:spPr>
        <p:txBody>
          <a:bodyPr>
            <a:normAutofit/>
          </a:bodyPr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89E410BA-B0FE-4F0E-8BE5-D33CC01663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3319386"/>
            <a:ext cx="4572000" cy="2362200"/>
          </a:xfrm>
          <a:prstGeom prst="rect">
            <a:avLst/>
          </a:prstGeom>
          <a:solidFill>
            <a:schemeClr val="accent2"/>
          </a:solidFill>
        </p:spPr>
        <p:txBody>
          <a:bodyPr>
            <a:normAutofit/>
          </a:bodyPr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1" name="Picture Placeholder 7" descr="Green, red, cream retro pattern">
            <a:extLst>
              <a:ext uri="{FF2B5EF4-FFF2-40B4-BE49-F238E27FC236}">
                <a16:creationId xmlns:a16="http://schemas.microsoft.com/office/drawing/2014/main" id="{B8C3AB2E-C4EE-469C-A28C-E7784C3AD1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5972174"/>
            <a:ext cx="1219200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80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94DBC-49E5-4419-A980-48A1C5E51087}" type="datetime1">
              <a:rPr lang="en-US" smtClean="0"/>
              <a:t>2/26/2023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Dr. A. B. Patankar (Athawale)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Red, cream retro pattern">
            <a:extLst>
              <a:ext uri="{FF2B5EF4-FFF2-40B4-BE49-F238E27FC236}">
                <a16:creationId xmlns:a16="http://schemas.microsoft.com/office/drawing/2014/main" id="{073EE772-C63B-49B0-A0AC-2335418416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410071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7724906-4405-47F4-B533-7291B003B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EEF53A4-35A6-4E43-B220-67DA381C59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pic>
        <p:nvPicPr>
          <p:cNvPr id="7" name="Picture Placeholder 5" descr="Green, red, cream retro pattern">
            <a:extLst>
              <a:ext uri="{FF2B5EF4-FFF2-40B4-BE49-F238E27FC236}">
                <a16:creationId xmlns:a16="http://schemas.microsoft.com/office/drawing/2014/main" id="{69B7D11F-88A6-42D7-A19F-F92335A884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72174"/>
            <a:ext cx="1219200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523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71601"/>
            <a:ext cx="103632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068763"/>
            <a:ext cx="103632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1DE6E-F064-44E2-9479-3EE3834DC085}" type="datetime1">
              <a:rPr lang="en-US" smtClean="0"/>
              <a:t>2/26/2023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Dr. A. B. Patankar (Athawale)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9944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2611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728971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D96B3-48E9-490E-93BA-AB610527881C}" type="datetime1">
              <a:rPr lang="en-US" smtClean="0"/>
              <a:t>2/26/2023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Dr. A. B. Patankar (Athawale)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87680" y="1600200"/>
            <a:ext cx="5388864" cy="4526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5386917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1" y="1600200"/>
            <a:ext cx="5389033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72AF0-6DB4-4076-A80E-DF50A687A53A}" type="datetime1">
              <a:rPr lang="en-US" smtClean="0"/>
              <a:t>2/26/2023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Dr. A. B. Patankar (Athawale)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12848"/>
            <a:ext cx="5388864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230112" y="2212849"/>
            <a:ext cx="5388864" cy="3913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ABA20-4007-4F22-9BC2-D4C2D701EE53}" type="datetime1">
              <a:rPr lang="en-US" smtClean="0"/>
              <a:t>2/26/2023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Dr. A. B. Patankar (Athawale)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6574D-8ABF-41E3-8DF2-CB5A82970C72}" type="datetime1">
              <a:rPr lang="en-US" smtClean="0"/>
              <a:t>2/26/2023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Dr. A. B. Patankar (Athawale)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6117" y="266700"/>
            <a:ext cx="4011084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8850" y="273051"/>
            <a:ext cx="66611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6117" y="2438401"/>
            <a:ext cx="4011084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D9F0-F77B-4B89-9D15-6E6B7FF363B8}" type="datetime1">
              <a:rPr lang="en-US" smtClean="0"/>
              <a:t>2/26/2023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Dr. A. B. Patankar (Athawale)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0835" y="1143000"/>
            <a:ext cx="8072965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EBB2F-3F78-469E-B09F-C841A2273187}" type="datetime1">
              <a:rPr lang="en-US" smtClean="0"/>
              <a:t>2/26/2023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Dr. A. B. Patankar (Athawale)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3" Type="http://schemas.openxmlformats.org/officeDocument/2006/relationships/slideLayout" Target="../slideLayouts/slideLayout3.xml" /><Relationship Id="rId21" Type="http://schemas.openxmlformats.org/officeDocument/2006/relationships/slideLayout" Target="../slideLayouts/slideLayout21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20" Type="http://schemas.openxmlformats.org/officeDocument/2006/relationships/slideLayout" Target="../slideLayouts/slideLayout20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19" Type="http://schemas.openxmlformats.org/officeDocument/2006/relationships/slideLayout" Target="../slideLayouts/slideLayout19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Relationship Id="rId22" Type="http://schemas.openxmlformats.org/officeDocument/2006/relationships/theme" Target="../theme/theme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69BDF593-F260-4424-A46D-40AF1A13E839}" type="datetime1">
              <a:rPr lang="en-US" smtClean="0"/>
              <a:t>2/26/2023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r>
              <a:rPr lang="sv-SE"/>
              <a:t>Dr. A. B. Patankar (Athawale)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1277014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758826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00" r:id="rId17"/>
    <p:sldLayoutId id="2147483691" r:id="rId18"/>
    <p:sldLayoutId id="2147483702" r:id="rId19"/>
    <p:sldLayoutId id="2147483703" r:id="rId20"/>
    <p:sldLayoutId id="2147483690" r:id="rId21"/>
  </p:sldLayoutIdLst>
  <p:hf sldNum="0"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7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7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7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7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26.png" 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7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 /><Relationship Id="rId1" Type="http://schemas.openxmlformats.org/officeDocument/2006/relationships/slideLayout" Target="../slideLayouts/slideLayout7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 /><Relationship Id="rId1" Type="http://schemas.openxmlformats.org/officeDocument/2006/relationships/slideLayout" Target="../slideLayouts/slideLayout7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 /><Relationship Id="rId1" Type="http://schemas.openxmlformats.org/officeDocument/2006/relationships/slideLayout" Target="../slideLayouts/slideLayout7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 /><Relationship Id="rId1" Type="http://schemas.openxmlformats.org/officeDocument/2006/relationships/slideLayout" Target="../slideLayouts/slideLayout7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 /><Relationship Id="rId1" Type="http://schemas.openxmlformats.org/officeDocument/2006/relationships/slideLayout" Target="../slideLayouts/slideLayout7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 /><Relationship Id="rId1" Type="http://schemas.openxmlformats.org/officeDocument/2006/relationships/slideLayout" Target="../slideLayouts/slideLayout7.xml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 /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7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 /><Relationship Id="rId1" Type="http://schemas.openxmlformats.org/officeDocument/2006/relationships/slideLayout" Target="../slideLayouts/slideLayout7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 /><Relationship Id="rId1" Type="http://schemas.openxmlformats.org/officeDocument/2006/relationships/slideLayout" Target="../slideLayouts/slideLayout7.xml" 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 /><Relationship Id="rId2" Type="http://schemas.openxmlformats.org/officeDocument/2006/relationships/image" Target="../media/image36.png" /><Relationship Id="rId1" Type="http://schemas.openxmlformats.org/officeDocument/2006/relationships/slideLayout" Target="../slideLayouts/slideLayout7.xml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 /><Relationship Id="rId1" Type="http://schemas.openxmlformats.org/officeDocument/2006/relationships/slideLayout" Target="../slideLayouts/slideLayout7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 /><Relationship Id="rId1" Type="http://schemas.openxmlformats.org/officeDocument/2006/relationships/slideLayout" Target="../slideLayouts/slideLayout7.xml" 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 /><Relationship Id="rId2" Type="http://schemas.openxmlformats.org/officeDocument/2006/relationships/image" Target="../media/image41.png" /><Relationship Id="rId1" Type="http://schemas.openxmlformats.org/officeDocument/2006/relationships/slideLayout" Target="../slideLayouts/slideLayout7.xml" 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 /><Relationship Id="rId2" Type="http://schemas.openxmlformats.org/officeDocument/2006/relationships/image" Target="../media/image43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26.png" 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 /><Relationship Id="rId2" Type="http://schemas.openxmlformats.org/officeDocument/2006/relationships/image" Target="../media/image43.png" /><Relationship Id="rId1" Type="http://schemas.openxmlformats.org/officeDocument/2006/relationships/slideLayout" Target="../slideLayouts/slideLayout7.xml" 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 /><Relationship Id="rId1" Type="http://schemas.openxmlformats.org/officeDocument/2006/relationships/slideLayout" Target="../slideLayouts/slideLayout7.xml" 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 /><Relationship Id="rId2" Type="http://schemas.openxmlformats.org/officeDocument/2006/relationships/image" Target="../media/image46.png" /><Relationship Id="rId1" Type="http://schemas.openxmlformats.org/officeDocument/2006/relationships/slideLayout" Target="../slideLayouts/slideLayout7.xml" 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 /><Relationship Id="rId1" Type="http://schemas.openxmlformats.org/officeDocument/2006/relationships/slideLayout" Target="../slideLayouts/slideLayout7.xml" 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 /><Relationship Id="rId1" Type="http://schemas.openxmlformats.org/officeDocument/2006/relationships/slideLayout" Target="../slideLayouts/slideLayout7.xml" 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 /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 /><Relationship Id="rId1" Type="http://schemas.openxmlformats.org/officeDocument/2006/relationships/slideLayout" Target="../slideLayouts/slideLayout7.xml" 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 /><Relationship Id="rId2" Type="http://schemas.openxmlformats.org/officeDocument/2006/relationships/image" Target="../media/image52.png" /><Relationship Id="rId1" Type="http://schemas.openxmlformats.org/officeDocument/2006/relationships/slideLayout" Target="../slideLayouts/slideLayout7.xml" 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 /><Relationship Id="rId1" Type="http://schemas.openxmlformats.org/officeDocument/2006/relationships/slideLayout" Target="../slideLayouts/slideLayout7.xml" 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 /><Relationship Id="rId2" Type="http://schemas.openxmlformats.org/officeDocument/2006/relationships/image" Target="../media/image55.png" /><Relationship Id="rId1" Type="http://schemas.openxmlformats.org/officeDocument/2006/relationships/slideLayout" Target="../slideLayouts/slideLayout7.xml" 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 /><Relationship Id="rId1" Type="http://schemas.openxmlformats.org/officeDocument/2006/relationships/slideLayout" Target="../slideLayouts/slideLayout7.xml" 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59.png" 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 /><Relationship Id="rId2" Type="http://schemas.openxmlformats.org/officeDocument/2006/relationships/image" Target="../media/image60.png" /><Relationship Id="rId1" Type="http://schemas.openxmlformats.org/officeDocument/2006/relationships/slideLayout" Target="../slideLayouts/slideLayout7.xml" 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 /><Relationship Id="rId1" Type="http://schemas.openxmlformats.org/officeDocument/2006/relationships/slideLayout" Target="../slideLayouts/slideLayout7.xml" 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 /><Relationship Id="rId1" Type="http://schemas.openxmlformats.org/officeDocument/2006/relationships/slideLayout" Target="../slideLayouts/slideLayout7.xml" 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 /><Relationship Id="rId1" Type="http://schemas.openxmlformats.org/officeDocument/2006/relationships/slideLayout" Target="../slideLayouts/slideLayout7.xml" 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 /><Relationship Id="rId2" Type="http://schemas.openxmlformats.org/officeDocument/2006/relationships/image" Target="../media/image66.png" /><Relationship Id="rId1" Type="http://schemas.openxmlformats.org/officeDocument/2006/relationships/slideLayout" Target="../slideLayouts/slideLayout7.xml" 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13.png" /><Relationship Id="rId4" Type="http://schemas.openxmlformats.org/officeDocument/2006/relationships/image" Target="../media/image12.png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Tabulation of Data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397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D0BD40-4CC8-4EF3-AC13-14FF20ED6A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7475"/>
            <a:ext cx="10591800" cy="647700"/>
          </a:xfrm>
        </p:spPr>
        <p:txBody>
          <a:bodyPr/>
          <a:lstStyle/>
          <a:p>
            <a:r>
              <a:rPr lang="en-US" dirty="0"/>
              <a:t>Types of Tables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136E48-2171-4546-955F-54C35F2B1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8" y="982485"/>
            <a:ext cx="5945303" cy="21183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13829B-1EEF-4E10-9D46-4F7DB2CE4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731" y="720688"/>
            <a:ext cx="6197844" cy="575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013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D0BD40-4CC8-4EF3-AC13-14FF20ED6A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108" y="679573"/>
            <a:ext cx="11415634" cy="647700"/>
          </a:xfrm>
        </p:spPr>
        <p:txBody>
          <a:bodyPr>
            <a:normAutofit fontScale="90000"/>
          </a:bodyPr>
          <a:lstStyle/>
          <a:p>
            <a:r>
              <a:rPr lang="en-US" dirty="0"/>
              <a:t>Calculation of Class Frequencies and Formation of Frequency Distribution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1CF581-B016-4ABC-862F-5CE15A49E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8" y="1327273"/>
            <a:ext cx="5934625" cy="42837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E8B9EB-A7C7-456B-848C-5C02E63E5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737" y="1327273"/>
            <a:ext cx="5843585" cy="20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36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BFF210-97EB-4AE1-8371-9085CF564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44" y="0"/>
            <a:ext cx="113574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15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A226F9-5DDA-4410-B604-A4A5568F8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836" y="267432"/>
            <a:ext cx="8936328" cy="544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15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5B4AC8-26D7-4A18-A56B-D1EB5F811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6" y="381366"/>
            <a:ext cx="9138937" cy="523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51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5B4AC8-26D7-4A18-A56B-D1EB5F811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1167" y="924317"/>
            <a:ext cx="4500833" cy="25791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6F8305-7108-42F5-8018-9F80480F3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8" y="563440"/>
            <a:ext cx="7848599" cy="48702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EC9937-B541-49DC-B091-76EDEB7A1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2155" y="864158"/>
            <a:ext cx="904352" cy="429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167DF8-19B4-4A3E-8700-BCD21D02D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534" y="1783922"/>
            <a:ext cx="983535" cy="4299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587C82-73C0-4422-9FE1-B645A3876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7265" y="2495523"/>
            <a:ext cx="2078804" cy="5030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5738B3-4F53-43F3-83CD-6892419F8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758" y="3356438"/>
            <a:ext cx="959311" cy="5030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50A3E8-8AD7-4B1B-88B0-3F88B9BD4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2972" y="4097752"/>
            <a:ext cx="1224694" cy="5030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9C9A24-C7B5-46A1-82E0-6878CEEA1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292" y="4930626"/>
            <a:ext cx="1249215" cy="50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238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Data Representation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084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D0BD40-4CC8-4EF3-AC13-14FF20ED6A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1240" y="0"/>
            <a:ext cx="11815762" cy="1620582"/>
          </a:xfrm>
        </p:spPr>
        <p:txBody>
          <a:bodyPr/>
          <a:lstStyle/>
          <a:p>
            <a:r>
              <a:rPr lang="en-US" dirty="0"/>
              <a:t>Methods of Statistical Data Representation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F5FF0C-9D52-4413-B667-8412DA045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469" y="2107941"/>
            <a:ext cx="10485305" cy="434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134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D0BD40-4CC8-4EF3-AC13-14FF20ED6A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38" y="103241"/>
            <a:ext cx="11815762" cy="1045394"/>
          </a:xfrm>
        </p:spPr>
        <p:txBody>
          <a:bodyPr/>
          <a:lstStyle/>
          <a:p>
            <a:r>
              <a:rPr lang="en-US" dirty="0"/>
              <a:t>Bar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E26787-7E41-48CC-8F4F-376B1607B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09" y="1430215"/>
            <a:ext cx="10661864" cy="326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655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D0BD40-4CC8-4EF3-AC13-14FF20ED6A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38" y="117475"/>
            <a:ext cx="11815762" cy="647700"/>
          </a:xfrm>
        </p:spPr>
        <p:txBody>
          <a:bodyPr/>
          <a:lstStyle/>
          <a:p>
            <a:r>
              <a:rPr lang="en-US" dirty="0"/>
              <a:t>Bar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4DB41F-757B-4D92-856E-14B906DE5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336" y="1207678"/>
            <a:ext cx="9569328" cy="524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882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899652"/>
          </a:xfrm>
        </p:spPr>
        <p:txBody>
          <a:bodyPr/>
          <a:lstStyle/>
          <a:p>
            <a:r>
              <a:rPr lang="en-US" dirty="0"/>
              <a:t>Tabulation of Data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644445"/>
            <a:ext cx="10972800" cy="4525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Bahnschrift" pitchFamily="34" charset="0"/>
              </a:rPr>
              <a:t>Tabular representation of Data known as tabulation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tx1"/>
                </a:solidFill>
                <a:latin typeface="Bahnschrift" pitchFamily="34" charset="0"/>
              </a:rPr>
              <a:t>Definition: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Bahnschrift" pitchFamily="34" charset="0"/>
              </a:rPr>
              <a:t>Orderly or Systematic representation of numerical data in rows and columns designed to clarify the problem under consideration and to facilitate comparison between the figures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  <a:latin typeface="Bahnschrif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35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D0BD40-4CC8-4EF3-AC13-14FF20ED6A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38" y="117475"/>
            <a:ext cx="11815762" cy="647700"/>
          </a:xfrm>
        </p:spPr>
        <p:txBody>
          <a:bodyPr/>
          <a:lstStyle/>
          <a:p>
            <a:r>
              <a:rPr lang="en-US" dirty="0"/>
              <a:t>Bar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D854DB-EF04-49FB-8DEE-3B2651BF7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344" y="834758"/>
            <a:ext cx="7315605" cy="601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60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D0BD40-4CC8-4EF3-AC13-14FF20ED6A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38" y="117475"/>
            <a:ext cx="11815762" cy="647700"/>
          </a:xfrm>
        </p:spPr>
        <p:txBody>
          <a:bodyPr/>
          <a:lstStyle/>
          <a:p>
            <a:r>
              <a:rPr lang="en-US" dirty="0"/>
              <a:t>Bar Diagram</a:t>
            </a:r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2296310700"/>
              </p:ext>
            </p:extLst>
          </p:nvPr>
        </p:nvGraphicFramePr>
        <p:xfrm>
          <a:off x="3447845" y="728800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127820" y="2025047"/>
            <a:ext cx="2807110" cy="2542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0000"/>
                </a:solidFill>
                <a:latin typeface="Calibri"/>
              </a:rPr>
              <a:t>HS First Year	700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0000"/>
                </a:solidFill>
                <a:latin typeface="Calibri"/>
              </a:rPr>
              <a:t>HS Second Year	560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0000"/>
                </a:solidFill>
                <a:latin typeface="Calibri"/>
              </a:rPr>
              <a:t>TDC 1st Year	500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0000"/>
                </a:solidFill>
                <a:latin typeface="Calibri"/>
              </a:rPr>
              <a:t>TDC 2nd Year	440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0000"/>
                </a:solidFill>
                <a:latin typeface="Calibri"/>
              </a:rPr>
              <a:t>TDC Third Year	400	</a:t>
            </a:r>
          </a:p>
        </p:txBody>
      </p:sp>
    </p:spTree>
    <p:extLst>
      <p:ext uri="{BB962C8B-B14F-4D97-AF65-F5344CB8AC3E}">
        <p14:creationId xmlns:p14="http://schemas.microsoft.com/office/powerpoint/2010/main" val="3120622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D0BD40-4CC8-4EF3-AC13-14FF20ED6A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38" y="117475"/>
            <a:ext cx="11815762" cy="647700"/>
          </a:xfrm>
        </p:spPr>
        <p:txBody>
          <a:bodyPr/>
          <a:lstStyle/>
          <a:p>
            <a:r>
              <a:rPr lang="en-US" dirty="0"/>
              <a:t>Bar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EA8C52-077F-403F-9310-576C35086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688" y="764419"/>
            <a:ext cx="6670625" cy="608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15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D0BD40-4CC8-4EF3-AC13-14FF20ED6A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38" y="117475"/>
            <a:ext cx="11815762" cy="647700"/>
          </a:xfrm>
        </p:spPr>
        <p:txBody>
          <a:bodyPr/>
          <a:lstStyle/>
          <a:p>
            <a:r>
              <a:rPr lang="en-US" dirty="0"/>
              <a:t>Bar Diagram</a:t>
            </a:r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3504728018"/>
              </p:ext>
            </p:extLst>
          </p:nvPr>
        </p:nvGraphicFramePr>
        <p:xfrm>
          <a:off x="3447845" y="728800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ectangle 2"/>
          <p:cNvSpPr/>
          <p:nvPr/>
        </p:nvSpPr>
        <p:spPr>
          <a:xfrm>
            <a:off x="378541" y="2124499"/>
            <a:ext cx="2158181" cy="2542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0000"/>
                </a:solidFill>
                <a:latin typeface="Calibri"/>
              </a:rPr>
              <a:t>Year	Profit	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0000"/>
                </a:solidFill>
                <a:latin typeface="Calibri"/>
              </a:rPr>
              <a:t>1989	3000	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0000"/>
                </a:solidFill>
                <a:latin typeface="Calibri"/>
              </a:rPr>
              <a:t>1990	4000	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0000"/>
                </a:solidFill>
                <a:latin typeface="Calibri"/>
              </a:rPr>
              <a:t>1991	2500	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0000"/>
                </a:solidFill>
                <a:latin typeface="Calibri"/>
              </a:rPr>
              <a:t>1992	-2000	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0000"/>
                </a:solidFill>
                <a:latin typeface="Calibri"/>
              </a:rPr>
              <a:t>1993	6000	</a:t>
            </a:r>
          </a:p>
        </p:txBody>
      </p:sp>
    </p:spTree>
    <p:extLst>
      <p:ext uri="{BB962C8B-B14F-4D97-AF65-F5344CB8AC3E}">
        <p14:creationId xmlns:p14="http://schemas.microsoft.com/office/powerpoint/2010/main" val="1252712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D0BD40-4CC8-4EF3-AC13-14FF20ED6A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38" y="648417"/>
            <a:ext cx="11815762" cy="647700"/>
          </a:xfrm>
        </p:spPr>
        <p:txBody>
          <a:bodyPr/>
          <a:lstStyle/>
          <a:p>
            <a:r>
              <a:rPr lang="en-US" dirty="0"/>
              <a:t>Bar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5214D2-4563-459B-B054-E5F10C8E2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509" y="1922938"/>
            <a:ext cx="9948072" cy="411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384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D0BD40-4CC8-4EF3-AC13-14FF20ED6A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38" y="117475"/>
            <a:ext cx="11815762" cy="647700"/>
          </a:xfrm>
        </p:spPr>
        <p:txBody>
          <a:bodyPr/>
          <a:lstStyle/>
          <a:p>
            <a:r>
              <a:rPr lang="en-US" dirty="0"/>
              <a:t>Bar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A71247-4509-43FC-885D-8BA855751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9587"/>
            <a:ext cx="6392374" cy="19863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1F177C-DE56-4AF2-95F5-DA637367E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112" y="2197510"/>
            <a:ext cx="5864887" cy="466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79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D0BD40-4CC8-4EF3-AC13-14FF20ED6A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38" y="117475"/>
            <a:ext cx="11815762" cy="647700"/>
          </a:xfrm>
        </p:spPr>
        <p:txBody>
          <a:bodyPr/>
          <a:lstStyle/>
          <a:p>
            <a:r>
              <a:rPr lang="en-US" dirty="0"/>
              <a:t>Bar Diagram</a:t>
            </a:r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2927631014"/>
              </p:ext>
            </p:extLst>
          </p:nvPr>
        </p:nvGraphicFramePr>
        <p:xfrm>
          <a:off x="3447845" y="728800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/>
          <p:cNvSpPr/>
          <p:nvPr/>
        </p:nvSpPr>
        <p:spPr>
          <a:xfrm>
            <a:off x="127819" y="1956138"/>
            <a:ext cx="3279058" cy="3373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0000"/>
                </a:solidFill>
                <a:latin typeface="Calibri"/>
              </a:rPr>
              <a:t>Year	Income	Expenditure	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0000"/>
                </a:solidFill>
                <a:latin typeface="Calibri"/>
              </a:rPr>
              <a:t>1991	22	19.5	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0000"/>
                </a:solidFill>
                <a:latin typeface="Calibri"/>
              </a:rPr>
              <a:t>1992	27.3	21.7	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0000"/>
                </a:solidFill>
                <a:latin typeface="Calibri"/>
              </a:rPr>
              <a:t>1993	28.2	30	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0000"/>
                </a:solidFill>
                <a:latin typeface="Calibri"/>
              </a:rPr>
              <a:t>1994	30.3	25.6	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0000"/>
                </a:solidFill>
                <a:latin typeface="Calibri"/>
              </a:rPr>
              <a:t>1995	32.7	26.1	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0000"/>
                </a:solidFill>
                <a:latin typeface="Calibri"/>
              </a:rPr>
              <a:t>1996	33.3	34.2	</a:t>
            </a:r>
          </a:p>
        </p:txBody>
      </p:sp>
    </p:spTree>
    <p:extLst>
      <p:ext uri="{BB962C8B-B14F-4D97-AF65-F5344CB8AC3E}">
        <p14:creationId xmlns:p14="http://schemas.microsoft.com/office/powerpoint/2010/main" val="2084163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D0BD40-4CC8-4EF3-AC13-14FF20ED6A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38" y="117475"/>
            <a:ext cx="11815762" cy="647700"/>
          </a:xfrm>
        </p:spPr>
        <p:txBody>
          <a:bodyPr/>
          <a:lstStyle/>
          <a:p>
            <a:r>
              <a:rPr lang="en-US" dirty="0"/>
              <a:t>Bar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51A416-1DE4-4021-BD50-BF4418FFF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60" y="1592778"/>
            <a:ext cx="10526289" cy="416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078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D0BD40-4CC8-4EF3-AC13-14FF20ED6A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38" y="117475"/>
            <a:ext cx="11815762" cy="647700"/>
          </a:xfrm>
        </p:spPr>
        <p:txBody>
          <a:bodyPr/>
          <a:lstStyle/>
          <a:p>
            <a:r>
              <a:rPr lang="en-US" dirty="0"/>
              <a:t>Bar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BC6B28-1EFD-406C-A84B-64367573A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62" y="764419"/>
            <a:ext cx="6715492" cy="50576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8A4011-6165-4BB5-80EC-9F69C7216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954" y="872234"/>
            <a:ext cx="5154120" cy="510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760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D0BD40-4CC8-4EF3-AC13-14FF20ED6A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38" y="117475"/>
            <a:ext cx="11815762" cy="647700"/>
          </a:xfrm>
        </p:spPr>
        <p:txBody>
          <a:bodyPr/>
          <a:lstStyle/>
          <a:p>
            <a:r>
              <a:rPr lang="en-US" dirty="0"/>
              <a:t>Bar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82C043-AE66-4F50-8330-C1D85AC77B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63719"/>
          <a:stretch/>
        </p:blipFill>
        <p:spPr>
          <a:xfrm>
            <a:off x="44966" y="675306"/>
            <a:ext cx="5874774" cy="24882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F09AEA-015D-496E-A30F-5F0EEC1392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162"/>
          <a:stretch/>
        </p:blipFill>
        <p:spPr>
          <a:xfrm>
            <a:off x="5919740" y="2330245"/>
            <a:ext cx="6272260" cy="452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24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899652"/>
          </a:xfrm>
        </p:spPr>
        <p:txBody>
          <a:bodyPr/>
          <a:lstStyle/>
          <a:p>
            <a:r>
              <a:rPr lang="en-US" dirty="0"/>
              <a:t>Tabulation of Data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135626"/>
            <a:ext cx="10972800" cy="5427405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tx1"/>
                </a:solidFill>
                <a:latin typeface="Bahnschrift" pitchFamily="34" charset="0"/>
              </a:rPr>
              <a:t>Advantages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Bahnschrift" pitchFamily="34" charset="0"/>
              </a:rPr>
              <a:t>Tabulation simplifies collected data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Bahnschrift" pitchFamily="34" charset="0"/>
              </a:rPr>
              <a:t>Tabulation presents quantitative data in concise and condensed form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Bahnschrift" pitchFamily="34" charset="0"/>
              </a:rPr>
              <a:t>It facilitates comparison of data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Bahnschrift" pitchFamily="34" charset="0"/>
              </a:rPr>
              <a:t>Presentation of data in tabular form provides a basis for analysis and interpretation of data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tx1"/>
                </a:solidFill>
                <a:latin typeface="Bahnschrift" pitchFamily="34" charset="0"/>
              </a:rPr>
              <a:t>Objectives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Bahnschrift" pitchFamily="34" charset="0"/>
              </a:rPr>
              <a:t>To simplify collected data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Bahnschrift" pitchFamily="34" charset="0"/>
              </a:rPr>
              <a:t>To present quantitative data in concise and condensed form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  <a:latin typeface="Bahnschrif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34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D0BD40-4CC8-4EF3-AC13-14FF20ED6A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38" y="117475"/>
            <a:ext cx="11815762" cy="647700"/>
          </a:xfrm>
        </p:spPr>
        <p:txBody>
          <a:bodyPr/>
          <a:lstStyle/>
          <a:p>
            <a:r>
              <a:rPr lang="en-US" dirty="0"/>
              <a:t>Pie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3FA793-0715-4470-ACE2-54B62A7F8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59" y="1202133"/>
            <a:ext cx="11061456" cy="470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0166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D0BD40-4CC8-4EF3-AC13-14FF20ED6A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38" y="117475"/>
            <a:ext cx="11815762" cy="647700"/>
          </a:xfrm>
        </p:spPr>
        <p:txBody>
          <a:bodyPr/>
          <a:lstStyle/>
          <a:p>
            <a:r>
              <a:rPr lang="en-US" dirty="0"/>
              <a:t>Pie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623037-7844-4EC7-89C1-D0C67312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02" y="764418"/>
            <a:ext cx="10406796" cy="497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579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D0BD40-4CC8-4EF3-AC13-14FF20ED6A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38" y="117475"/>
            <a:ext cx="11815762" cy="647700"/>
          </a:xfrm>
        </p:spPr>
        <p:txBody>
          <a:bodyPr/>
          <a:lstStyle/>
          <a:p>
            <a:r>
              <a:rPr lang="en-US" dirty="0"/>
              <a:t>Pie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122AFE-A8A0-4A92-82A8-3A13A441D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85" y="764419"/>
            <a:ext cx="5594800" cy="5311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22C32A-CBCF-4E35-998B-518B251EB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217" y="1410751"/>
            <a:ext cx="63246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242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D0BD40-4CC8-4EF3-AC13-14FF20ED6A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38" y="117475"/>
            <a:ext cx="11815762" cy="647700"/>
          </a:xfrm>
        </p:spPr>
        <p:txBody>
          <a:bodyPr/>
          <a:lstStyle/>
          <a:p>
            <a:r>
              <a:rPr lang="en-US" dirty="0"/>
              <a:t>Pie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AD36F6-A11E-4FC6-BDBA-2092433806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6" b="84389"/>
          <a:stretch/>
        </p:blipFill>
        <p:spPr>
          <a:xfrm>
            <a:off x="61547" y="828677"/>
            <a:ext cx="5829300" cy="9276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5772A2-854F-45C3-8C74-7EF071308F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66"/>
          <a:stretch/>
        </p:blipFill>
        <p:spPr>
          <a:xfrm>
            <a:off x="5890847" y="879332"/>
            <a:ext cx="6133561" cy="50302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470295-A64E-4838-98E1-30D9306E8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67" y="2634396"/>
            <a:ext cx="4743437" cy="2649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70E736-F0A9-4FA8-ABEC-1EB04AA33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955" y="874788"/>
            <a:ext cx="6034453" cy="503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6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D0BD40-4CC8-4EF3-AC13-14FF20ED6A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38" y="117475"/>
            <a:ext cx="11815762" cy="647700"/>
          </a:xfrm>
        </p:spPr>
        <p:txBody>
          <a:bodyPr/>
          <a:lstStyle/>
          <a:p>
            <a:r>
              <a:rPr lang="en-US" dirty="0"/>
              <a:t>Pie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AD36F6-A11E-4FC6-BDBA-2092433806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6" b="84389"/>
          <a:stretch/>
        </p:blipFill>
        <p:spPr>
          <a:xfrm>
            <a:off x="61547" y="828677"/>
            <a:ext cx="5829300" cy="9276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5772A2-854F-45C3-8C74-7EF071308F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66"/>
          <a:stretch/>
        </p:blipFill>
        <p:spPr>
          <a:xfrm>
            <a:off x="5890846" y="1280097"/>
            <a:ext cx="6133561" cy="50302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470295-A64E-4838-98E1-30D9306E8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67" y="2634396"/>
            <a:ext cx="4743437" cy="264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182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EFA4D1-B989-4BA2-B288-F3A215DF7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643" y="215412"/>
            <a:ext cx="8202714" cy="549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325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7827B5D-C7A8-4D77-A712-CDC38AF80D7A}"/>
              </a:ext>
            </a:extLst>
          </p:cNvPr>
          <p:cNvGrpSpPr/>
          <p:nvPr/>
        </p:nvGrpSpPr>
        <p:grpSpPr>
          <a:xfrm>
            <a:off x="1345222" y="633046"/>
            <a:ext cx="9108831" cy="4536831"/>
            <a:chOff x="523875" y="138479"/>
            <a:chExt cx="7021756" cy="324069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BD3B5CB-3056-40FF-B577-665C9A227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3875" y="138479"/>
              <a:ext cx="6800850" cy="257175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339377-4613-4561-BD45-934B89964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906" y="2683853"/>
              <a:ext cx="6943725" cy="695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12557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60956A-745E-434F-9AF5-87B8D7B51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087" y="210282"/>
            <a:ext cx="8626255" cy="580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5002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09DBA7-1B25-4972-A516-21D3DA27D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80" y="1327272"/>
            <a:ext cx="11117440" cy="257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718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496120-64CB-4765-832D-B5CBC5B7F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21" y="324948"/>
            <a:ext cx="10603157" cy="535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86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899652"/>
          </a:xfrm>
        </p:spPr>
        <p:txBody>
          <a:bodyPr/>
          <a:lstStyle/>
          <a:p>
            <a:r>
              <a:rPr lang="en-US" dirty="0"/>
              <a:t>Different Parts of the Table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135626"/>
            <a:ext cx="10972800" cy="542740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Bahnschrift" pitchFamily="34" charset="0"/>
              </a:rPr>
              <a:t>Table Number</a:t>
            </a:r>
          </a:p>
          <a:p>
            <a:pPr marL="857250" lvl="1" indent="-457200"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  <a:latin typeface="Bahnschrift" pitchFamily="34" charset="0"/>
              </a:rPr>
              <a:t>Should be identified by number</a:t>
            </a:r>
          </a:p>
          <a:p>
            <a:pPr marL="857250" lvl="1" indent="-457200"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  <a:latin typeface="Bahnschrift" pitchFamily="34" charset="0"/>
              </a:rPr>
              <a:t>Facilitates easy reference</a:t>
            </a:r>
          </a:p>
          <a:p>
            <a:pPr marL="857250" lvl="1" indent="-457200"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  <a:latin typeface="Bahnschrift" pitchFamily="34" charset="0"/>
              </a:rPr>
              <a:t>Given at beginning of title of the table OR can be centered above the table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Bahnschrift" pitchFamily="34" charset="0"/>
              </a:rPr>
              <a:t>Title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  <a:latin typeface="Bahnschrift" pitchFamily="34" charset="0"/>
              </a:rPr>
              <a:t>Must be written either below the table OR after table number in same line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  <a:latin typeface="Bahnschrift" pitchFamily="34" charset="0"/>
              </a:rPr>
              <a:t>Should convey full description of table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Bahnschrift" pitchFamily="34" charset="0"/>
              </a:rPr>
              <a:t>Stub</a:t>
            </a:r>
          </a:p>
          <a:p>
            <a:pPr marL="857250" lvl="1" indent="-457200"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  <a:latin typeface="Bahnschrift" pitchFamily="34" charset="0"/>
              </a:rPr>
              <a:t>Extreme left hand column of the table indicating headings of row</a:t>
            </a:r>
          </a:p>
        </p:txBody>
      </p:sp>
    </p:spTree>
    <p:extLst>
      <p:ext uri="{BB962C8B-B14F-4D97-AF65-F5344CB8AC3E}">
        <p14:creationId xmlns:p14="http://schemas.microsoft.com/office/powerpoint/2010/main" val="50548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B9CC73-C4A4-47CF-9417-7C14B1E6D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604" y="161925"/>
            <a:ext cx="7125279" cy="673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440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224E5D9-680F-4BDA-B967-061A06E57B1F}"/>
              </a:ext>
            </a:extLst>
          </p:cNvPr>
          <p:cNvGrpSpPr/>
          <p:nvPr/>
        </p:nvGrpSpPr>
        <p:grpSpPr>
          <a:xfrm>
            <a:off x="90854" y="1024850"/>
            <a:ext cx="12010293" cy="4052167"/>
            <a:chOff x="0" y="57693"/>
            <a:chExt cx="12010293" cy="405216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F909F1B-0316-481C-ADBD-A10B68F57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93052"/>
              <a:ext cx="7086600" cy="398145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603DB86-790D-45FD-BCD1-5CD0C43E9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81079" y="57693"/>
              <a:ext cx="5129214" cy="40521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19665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CACDB8-4BCE-44A9-91B6-EFB28421D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339" y="94150"/>
            <a:ext cx="9705003" cy="607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746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6C6930-40D1-485C-844A-CFBF2088E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96100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8C3634-CCD1-48A6-82BA-4C6EFAB9F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5" y="797169"/>
            <a:ext cx="676275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8051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E3ED2B-DED3-460E-A35B-518C5A18C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394" y="135914"/>
            <a:ext cx="8279212" cy="579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68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263994-AB20-49FC-9CEA-937020318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31462" cy="36361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856C08-1DE1-472B-B6C9-286710929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719" y="3274142"/>
            <a:ext cx="6330282" cy="358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93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7B77170-1014-4FFA-83A0-47B51C71880C}"/>
              </a:ext>
            </a:extLst>
          </p:cNvPr>
          <p:cNvGrpSpPr/>
          <p:nvPr/>
        </p:nvGrpSpPr>
        <p:grpSpPr>
          <a:xfrm>
            <a:off x="1592826" y="123542"/>
            <a:ext cx="8056133" cy="6188767"/>
            <a:chOff x="55748" y="161645"/>
            <a:chExt cx="6743701" cy="49434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06583D1-44BB-4B9B-8172-626718365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748" y="161645"/>
              <a:ext cx="6743700" cy="425767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C7A3C2-09F0-4009-AE25-F3B01B041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6324" y="4419320"/>
              <a:ext cx="6143125" cy="68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78971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874CCC-E4BA-4754-9CB5-5AFC77AA7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950" y="166687"/>
            <a:ext cx="6896100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9920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B91827-1C91-45FA-A08D-ACDEFB0E8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293" y="439981"/>
            <a:ext cx="8555414" cy="509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1717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C4FA9B-0464-4CB6-9D85-2F5A1F1F4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79" b="3846"/>
          <a:stretch/>
        </p:blipFill>
        <p:spPr>
          <a:xfrm>
            <a:off x="242154" y="666750"/>
            <a:ext cx="11460408" cy="423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492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899652"/>
          </a:xfrm>
        </p:spPr>
        <p:txBody>
          <a:bodyPr/>
          <a:lstStyle/>
          <a:p>
            <a:r>
              <a:rPr lang="en-US" dirty="0"/>
              <a:t>Different Parts of the Table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50606" y="840657"/>
            <a:ext cx="10972800" cy="5633883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600"/>
              </a:spcBef>
              <a:buFont typeface="+mj-lt"/>
              <a:buAutoNum type="arabicPeriod" startAt="4"/>
            </a:pPr>
            <a:r>
              <a:rPr lang="en-US" dirty="0">
                <a:solidFill>
                  <a:schemeClr val="tx1"/>
                </a:solidFill>
                <a:latin typeface="Bahnschrift" pitchFamily="34" charset="0"/>
              </a:rPr>
              <a:t>Caption</a:t>
            </a:r>
          </a:p>
          <a:p>
            <a:pPr marL="857250" lvl="1" indent="-457200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  <a:latin typeface="Bahnschrift" pitchFamily="34" charset="0"/>
              </a:rPr>
              <a:t>Heading of the column</a:t>
            </a:r>
          </a:p>
          <a:p>
            <a:pPr marL="857250" lvl="1" indent="-457200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  <a:latin typeface="Bahnschrift" pitchFamily="34" charset="0"/>
              </a:rPr>
              <a:t>Upper part of the table</a:t>
            </a:r>
          </a:p>
          <a:p>
            <a:pPr marL="857250" lvl="1" indent="-457200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  <a:latin typeface="Bahnschrift" pitchFamily="34" charset="0"/>
              </a:rPr>
              <a:t>Can be sub heads or sub captions in each caption 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 startAt="4"/>
            </a:pPr>
            <a:r>
              <a:rPr lang="en-US" dirty="0">
                <a:solidFill>
                  <a:schemeClr val="tx1"/>
                </a:solidFill>
                <a:latin typeface="Bahnschrift" pitchFamily="34" charset="0"/>
              </a:rPr>
              <a:t>Body</a:t>
            </a:r>
          </a:p>
          <a:p>
            <a:pPr marL="857250" lvl="1" indent="-457200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  <a:latin typeface="Bahnschrift" pitchFamily="34" charset="0"/>
              </a:rPr>
              <a:t>Main part of the table containing numerical figures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 startAt="4"/>
            </a:pPr>
            <a:r>
              <a:rPr lang="en-US" dirty="0">
                <a:solidFill>
                  <a:schemeClr val="tx1"/>
                </a:solidFill>
                <a:latin typeface="Bahnschrift" pitchFamily="34" charset="0"/>
              </a:rPr>
              <a:t>Total</a:t>
            </a:r>
          </a:p>
          <a:p>
            <a:pPr marL="857250" lvl="1" indent="-457200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  <a:latin typeface="Bahnschrift" pitchFamily="34" charset="0"/>
              </a:rPr>
              <a:t>Total and sub totals of every row and column must be provided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 startAt="4"/>
            </a:pPr>
            <a:r>
              <a:rPr lang="en-US" dirty="0">
                <a:solidFill>
                  <a:schemeClr val="tx1"/>
                </a:solidFill>
                <a:latin typeface="Bahnschrift" pitchFamily="34" charset="0"/>
              </a:rPr>
              <a:t>Footnotes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  <a:latin typeface="Bahnschrift" pitchFamily="34" charset="0"/>
              </a:rPr>
              <a:t>Explanatory Note written beneath the table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  <a:latin typeface="Bahnschrift" pitchFamily="34" charset="0"/>
              </a:rPr>
              <a:t>Purpose is to clarify some of the specific terms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 startAt="4"/>
            </a:pPr>
            <a:r>
              <a:rPr lang="en-US" dirty="0">
                <a:solidFill>
                  <a:schemeClr val="tx1"/>
                </a:solidFill>
                <a:latin typeface="Bahnschrift" pitchFamily="34" charset="0"/>
              </a:rPr>
              <a:t>Source</a:t>
            </a:r>
          </a:p>
          <a:p>
            <a:pPr marL="857250" lvl="1" indent="-457200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  <a:latin typeface="Bahnschrift" pitchFamily="34" charset="0"/>
              </a:rPr>
              <a:t>Sources of data embodied from should be mentioned</a:t>
            </a:r>
          </a:p>
          <a:p>
            <a:pPr marL="857250" lvl="1" indent="-457200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  <a:latin typeface="Bahnschrift" pitchFamily="34" charset="0"/>
              </a:rPr>
              <a:t>If data is collected from secondary sources</a:t>
            </a:r>
          </a:p>
          <a:p>
            <a:pPr marL="857250" lvl="1" indent="-457200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  <a:latin typeface="Bahnschrift" pitchFamily="34" charset="0"/>
              </a:rPr>
              <a:t>Given below footnote</a:t>
            </a:r>
          </a:p>
          <a:p>
            <a:pPr marL="857250" lvl="1" indent="-457200">
              <a:spcBef>
                <a:spcPts val="600"/>
              </a:spcBef>
            </a:pPr>
            <a:endParaRPr lang="en-US" dirty="0">
              <a:solidFill>
                <a:schemeClr val="tx1"/>
              </a:solidFill>
              <a:latin typeface="Bahnschrift" pitchFamily="34" charset="0"/>
            </a:endParaRPr>
          </a:p>
          <a:p>
            <a:pPr marL="457200" indent="-457200">
              <a:spcBef>
                <a:spcPts val="600"/>
              </a:spcBef>
              <a:buFont typeface="+mj-lt"/>
              <a:buAutoNum type="arabicPeriod" startAt="4"/>
            </a:pPr>
            <a:endParaRPr lang="en-US" dirty="0">
              <a:solidFill>
                <a:schemeClr val="tx1"/>
              </a:solidFill>
              <a:latin typeface="Bahnschrift" pitchFamily="34" charset="0"/>
            </a:endParaRPr>
          </a:p>
          <a:p>
            <a:pPr marL="457200" indent="-457200">
              <a:spcBef>
                <a:spcPts val="600"/>
              </a:spcBef>
              <a:buFont typeface="+mj-lt"/>
              <a:buAutoNum type="arabicPeriod" startAt="4"/>
            </a:pPr>
            <a:endParaRPr lang="en-US" dirty="0">
              <a:solidFill>
                <a:schemeClr val="tx1"/>
              </a:solidFill>
              <a:latin typeface="Bahnschrif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90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E318DD-5B93-4860-B0B5-67EE6D126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505" y="341435"/>
            <a:ext cx="9395612" cy="521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251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0C6DE7-0E3B-4385-A56D-1C69F23C6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84" y="228600"/>
            <a:ext cx="6715125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549AFB-018A-4CAF-B3CC-15AD0483F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369" y="2920181"/>
            <a:ext cx="5597631" cy="393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277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37613C-3820-4ECC-8EA4-9FA6407C9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002" y="1014401"/>
            <a:ext cx="8947439" cy="5670305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7D057297-2597-4946-A6A6-F6F682B301C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7475"/>
            <a:ext cx="10591800" cy="6477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429773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D0BD40-4CC8-4EF3-AC13-14FF20ED6A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7475"/>
            <a:ext cx="10591800" cy="647700"/>
          </a:xfrm>
        </p:spPr>
        <p:txBody>
          <a:bodyPr/>
          <a:lstStyle/>
          <a:p>
            <a:r>
              <a:rPr lang="en-US" dirty="0"/>
              <a:t>Different Parts of a Table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6B7BC9B-916C-4BF3-8934-11A8C66D8CBC}"/>
              </a:ext>
            </a:extLst>
          </p:cNvPr>
          <p:cNvGrpSpPr/>
          <p:nvPr/>
        </p:nvGrpSpPr>
        <p:grpSpPr>
          <a:xfrm>
            <a:off x="130302" y="764419"/>
            <a:ext cx="11649365" cy="5174157"/>
            <a:chOff x="492347" y="764420"/>
            <a:chExt cx="9583390" cy="406255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74879F4-0B12-403B-AD4E-FDB810BC28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0753"/>
            <a:stretch/>
          </p:blipFill>
          <p:spPr>
            <a:xfrm>
              <a:off x="492347" y="764420"/>
              <a:ext cx="4565621" cy="4062558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79A5295-700B-4FA1-A0DB-CABAD7534D17}"/>
                </a:ext>
              </a:extLst>
            </p:cNvPr>
            <p:cNvGrpSpPr/>
            <p:nvPr/>
          </p:nvGrpSpPr>
          <p:grpSpPr>
            <a:xfrm>
              <a:off x="5442168" y="764420"/>
              <a:ext cx="4633569" cy="2992452"/>
              <a:chOff x="5310261" y="2119555"/>
              <a:chExt cx="4633569" cy="2992452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4CA21A59-A97E-47AA-B154-453199C600F0}"/>
                  </a:ext>
                </a:extLst>
              </p:cNvPr>
              <p:cNvGrpSpPr/>
              <p:nvPr/>
            </p:nvGrpSpPr>
            <p:grpSpPr>
              <a:xfrm>
                <a:off x="5310262" y="3183422"/>
                <a:ext cx="4633568" cy="1928585"/>
                <a:chOff x="5310262" y="123701"/>
                <a:chExt cx="4633568" cy="1928585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458BB6EA-A136-4CFB-A9A8-77C9680FC9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10262" y="123701"/>
                  <a:ext cx="4633568" cy="841864"/>
                </a:xfrm>
                <a:prstGeom prst="rect">
                  <a:avLst/>
                </a:prstGeom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6D3833F6-B642-459C-8BD9-BF28D141C3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10262" y="965565"/>
                  <a:ext cx="4633568" cy="1086721"/>
                </a:xfrm>
                <a:prstGeom prst="rect">
                  <a:avLst/>
                </a:prstGeom>
              </p:spPr>
            </p:pic>
          </p:grp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68F15412-44B2-4CC0-8D70-1DF2AA0F01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79248"/>
              <a:stretch/>
            </p:blipFill>
            <p:spPr>
              <a:xfrm>
                <a:off x="5310261" y="2119555"/>
                <a:ext cx="4633568" cy="106386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23170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D0BD40-4CC8-4EF3-AC13-14FF20ED6A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7475"/>
            <a:ext cx="10591800" cy="647700"/>
          </a:xfrm>
        </p:spPr>
        <p:txBody>
          <a:bodyPr/>
          <a:lstStyle/>
          <a:p>
            <a:r>
              <a:rPr lang="en-US" dirty="0"/>
              <a:t>Types of Tables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90DC40-3A44-4F3D-ABAF-A0F443D66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299" y="1190625"/>
            <a:ext cx="676275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838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D0BD40-4CC8-4EF3-AC13-14FF20ED6A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995488"/>
            <a:ext cx="9140825" cy="615950"/>
          </a:xfrm>
        </p:spPr>
        <p:txBody>
          <a:bodyPr>
            <a:normAutofit fontScale="90000"/>
          </a:bodyPr>
          <a:lstStyle/>
          <a:p>
            <a:r>
              <a:rPr lang="en-US" dirty="0"/>
              <a:t>Types of Tables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7D2C01-EA83-4E08-A95C-A20F1855A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13" y="162745"/>
            <a:ext cx="6638925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668CF6-B2AE-4012-94DA-076694B046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313"/>
          <a:stretch/>
        </p:blipFill>
        <p:spPr>
          <a:xfrm>
            <a:off x="5612558" y="2905945"/>
            <a:ext cx="6265995" cy="373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59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D0BD40-4CC8-4EF3-AC13-14FF20ED6A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7475"/>
            <a:ext cx="10591800" cy="647700"/>
          </a:xfrm>
        </p:spPr>
        <p:txBody>
          <a:bodyPr/>
          <a:lstStyle/>
          <a:p>
            <a:r>
              <a:rPr lang="en-US" dirty="0"/>
              <a:t>Types of Tables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C88B9-E991-49B0-BCC6-0476F386D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431" y="966399"/>
            <a:ext cx="8757138" cy="440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994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23EE349-6943-4B1E-A879-41BB2E7D35A4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71af3243-3dd4-4a8d-8c0d-dd76da1f02a5"/>
    <ds:schemaRef ds:uri="16c05727-aa75-4e4a-9b5f-8a80a1165891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2C42C17-891F-4F6B-A22C-0DE10772B27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4133F1E-A6F0-4EF0-A582-E0225EEF69A3}">
  <ds:schemaRefs>
    <ds:schemaRef ds:uri="http://schemas.microsoft.com/office/2006/metadata/properties"/>
    <ds:schemaRef ds:uri="http://www.w3.org/2000/xmlns/"/>
    <ds:schemaRef ds:uri="71af3243-3dd4-4a8d-8c0d-dd76da1f02a5"/>
    <ds:schemaRef ds:uri="http://schemas.microsoft.com/sharepoint/v3"/>
    <ds:schemaRef ds:uri="http://www.w3.org/2001/XMLSchema-instance"/>
    <ds:schemaRef ds:uri="http://schemas.microsoft.com/office/infopath/2007/PartnerControls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4081</TotalTime>
  <Words>313</Words>
  <Application>Microsoft Office PowerPoint</Application>
  <PresentationFormat>Widescreen</PresentationFormat>
  <Paragraphs>87</Paragraphs>
  <Slides>52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Executive</vt:lpstr>
      <vt:lpstr>Tabulation of Data </vt:lpstr>
      <vt:lpstr>Tabulation of Data </vt:lpstr>
      <vt:lpstr>Tabulation of Data </vt:lpstr>
      <vt:lpstr>Different Parts of the Table</vt:lpstr>
      <vt:lpstr>Different Parts of the Table</vt:lpstr>
      <vt:lpstr>Different Parts of a Table</vt:lpstr>
      <vt:lpstr>Types of Tables</vt:lpstr>
      <vt:lpstr>Types of Tables</vt:lpstr>
      <vt:lpstr>Types of Tables</vt:lpstr>
      <vt:lpstr>Types of Tables</vt:lpstr>
      <vt:lpstr>Calculation of Class Frequencies and Formation of Frequency Distribution Table</vt:lpstr>
      <vt:lpstr>PowerPoint Presentation</vt:lpstr>
      <vt:lpstr>PowerPoint Presentation</vt:lpstr>
      <vt:lpstr>PowerPoint Presentation</vt:lpstr>
      <vt:lpstr>PowerPoint Presentation</vt:lpstr>
      <vt:lpstr>Statistical Data Representation </vt:lpstr>
      <vt:lpstr>Methods of Statistical Data Representation</vt:lpstr>
      <vt:lpstr>Bar Diagram</vt:lpstr>
      <vt:lpstr>Bar Diagram</vt:lpstr>
      <vt:lpstr>Bar Diagram</vt:lpstr>
      <vt:lpstr>Bar Diagram</vt:lpstr>
      <vt:lpstr>Bar Diagram</vt:lpstr>
      <vt:lpstr>Bar Diagram</vt:lpstr>
      <vt:lpstr>Bar Diagram</vt:lpstr>
      <vt:lpstr>Bar Diagram</vt:lpstr>
      <vt:lpstr>Bar Diagram</vt:lpstr>
      <vt:lpstr>Bar Diagram</vt:lpstr>
      <vt:lpstr>Bar Diagram</vt:lpstr>
      <vt:lpstr>Bar Diagram</vt:lpstr>
      <vt:lpstr>Pie Diagram</vt:lpstr>
      <vt:lpstr>Pie Diagram</vt:lpstr>
      <vt:lpstr>Pie Diagram</vt:lpstr>
      <vt:lpstr>Pie Diagram</vt:lpstr>
      <vt:lpstr>Pie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Quantitative Analysis</dc:title>
  <dc:creator>Vivian Lobo</dc:creator>
  <cp:lastModifiedBy>Vaibhav Ambhire</cp:lastModifiedBy>
  <cp:revision>274</cp:revision>
  <dcterms:created xsi:type="dcterms:W3CDTF">2022-01-03T04:00:16Z</dcterms:created>
  <dcterms:modified xsi:type="dcterms:W3CDTF">2023-02-26T06:45:28Z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